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68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2C54A-04F7-413E-8E24-84BDF7A0D3D2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224A0F4-B90D-4CD4-AA11-213FF03DFC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2C54A-04F7-413E-8E24-84BDF7A0D3D2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4A0F4-B90D-4CD4-AA11-213FF03DFC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2C54A-04F7-413E-8E24-84BDF7A0D3D2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4A0F4-B90D-4CD4-AA11-213FF03DFC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2C54A-04F7-413E-8E24-84BDF7A0D3D2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4A0F4-B90D-4CD4-AA11-213FF03DFC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2C54A-04F7-413E-8E24-84BDF7A0D3D2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24A0F4-B90D-4CD4-AA11-213FF03DFC2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2C54A-04F7-413E-8E24-84BDF7A0D3D2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4A0F4-B90D-4CD4-AA11-213FF03DFC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2C54A-04F7-413E-8E24-84BDF7A0D3D2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4A0F4-B90D-4CD4-AA11-213FF03DFC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2C54A-04F7-413E-8E24-84BDF7A0D3D2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4A0F4-B90D-4CD4-AA11-213FF03DFC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2C54A-04F7-413E-8E24-84BDF7A0D3D2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4A0F4-B90D-4CD4-AA11-213FF03DFC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2C54A-04F7-413E-8E24-84BDF7A0D3D2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4A0F4-B90D-4CD4-AA11-213FF03DFC2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2C54A-04F7-413E-8E24-84BDF7A0D3D2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224A0F4-B90D-4CD4-AA11-213FF03DFC2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E82C54A-04F7-413E-8E24-84BDF7A0D3D2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0224A0F4-B90D-4CD4-AA11-213FF03DFC2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412776"/>
            <a:ext cx="7772400" cy="4571999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C00000"/>
                </a:solidFill>
              </a:rPr>
              <a:t>МОНТАЖ ФУНДАМЕНТОВ И СТЕН  </a:t>
            </a:r>
            <a:br>
              <a:rPr lang="ru-RU" sz="3200" dirty="0">
                <a:solidFill>
                  <a:srgbClr val="C00000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6913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6779096" cy="900018"/>
          </a:xfrm>
        </p:spPr>
        <p:txBody>
          <a:bodyPr/>
          <a:lstStyle/>
          <a:p>
            <a:r>
              <a:rPr lang="ru-RU" sz="2000" dirty="0">
                <a:solidFill>
                  <a:srgbClr val="D1282E"/>
                </a:solidFill>
              </a:rPr>
              <a:t>2. Монтаж сборных стен</a:t>
            </a:r>
            <a:br>
              <a:rPr lang="ru-RU" sz="2000" dirty="0">
                <a:solidFill>
                  <a:srgbClr val="D1282E"/>
                </a:solidFill>
              </a:rPr>
            </a:br>
            <a:r>
              <a:rPr lang="ru-RU" sz="2000" dirty="0" smtClean="0">
                <a:solidFill>
                  <a:srgbClr val="D1282E"/>
                </a:solidFill>
              </a:rPr>
              <a:t>Стены из крупноразмерных блоков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88840"/>
            <a:ext cx="3898776" cy="4373563"/>
          </a:xfrm>
        </p:spPr>
        <p:txBody>
          <a:bodyPr/>
          <a:lstStyle/>
          <a:p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Применяются блоки из легких бетонов </a:t>
            </a:r>
            <a:r>
              <a:rPr lang="ru-RU" sz="1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(газобетон, ячеистый бетон, пенобетон</a:t>
            </a: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с толщиной равной толщине стены, шириной по размеру простенка или оконного проема и высотой в зависимости от схемы разрезки:</a:t>
            </a:r>
            <a:endParaRPr lang="ru-RU" dirty="0"/>
          </a:p>
        </p:txBody>
      </p:sp>
      <p:pic>
        <p:nvPicPr>
          <p:cNvPr id="3074" name="Picture 2" descr="https://studfile.net/html/2706/195/html_OZ0wFRSsL_._kNH/htmlconvd-A38Kgy_html_868e7fdaa615b78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1"/>
          <a:stretch/>
        </p:blipFill>
        <p:spPr bwMode="auto">
          <a:xfrm>
            <a:off x="4211960" y="965856"/>
            <a:ext cx="4535328" cy="5569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4416" y="5311316"/>
            <a:ext cx="3744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Рисунок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-6. Схемы разрезки стен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942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067128" cy="900018"/>
          </a:xfrm>
        </p:spPr>
        <p:txBody>
          <a:bodyPr/>
          <a:lstStyle/>
          <a:p>
            <a:r>
              <a:rPr lang="ru-RU" sz="2000" dirty="0">
                <a:solidFill>
                  <a:srgbClr val="D1282E"/>
                </a:solidFill>
              </a:rPr>
              <a:t>2. Монтаж сборных стен</a:t>
            </a:r>
            <a:br>
              <a:rPr lang="ru-RU" sz="2000" dirty="0">
                <a:solidFill>
                  <a:srgbClr val="D1282E"/>
                </a:solidFill>
              </a:rPr>
            </a:br>
            <a:r>
              <a:rPr lang="ru-RU" sz="2000" dirty="0" smtClean="0">
                <a:solidFill>
                  <a:srgbClr val="D1282E"/>
                </a:solidFill>
              </a:rPr>
              <a:t>транспортировка стеновых блоков</a:t>
            </a:r>
            <a:endParaRPr lang="ru-RU" dirty="0"/>
          </a:p>
        </p:txBody>
      </p:sp>
      <p:pic>
        <p:nvPicPr>
          <p:cNvPr id="5122" name="Picture 2" descr="https://www.best-tools.ro/wp-content/uploads/2015/09/clamp3-3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132856"/>
            <a:ext cx="3840427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08056"/>
            <a:ext cx="4348680" cy="2900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85433" y="5301208"/>
            <a:ext cx="71710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Рисунок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-7. Клещевые захваты для блоков без монтажных петель, </a:t>
            </a:r>
          </a:p>
          <a:p>
            <a:pPr lvl="0" algn="ctr"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т.ч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кирпичных блоков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872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828010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solidFill>
                  <a:srgbClr val="D1282E"/>
                </a:solidFill>
              </a:rPr>
              <a:t>2. Монтаж сборных стен</a:t>
            </a:r>
            <a:br>
              <a:rPr lang="ru-RU" sz="1800" dirty="0">
                <a:solidFill>
                  <a:srgbClr val="D1282E"/>
                </a:solidFill>
              </a:rPr>
            </a:br>
            <a:r>
              <a:rPr lang="ru-RU" sz="1800" dirty="0" smtClean="0">
                <a:solidFill>
                  <a:srgbClr val="D1282E"/>
                </a:solidFill>
              </a:rPr>
              <a:t>организация рабочего места монтажников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7" b="41814"/>
          <a:stretch>
            <a:fillRect/>
          </a:stretch>
        </p:blipFill>
        <p:spPr bwMode="auto">
          <a:xfrm>
            <a:off x="10296" y="1628800"/>
            <a:ext cx="4464050" cy="2305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03832"/>
            <a:ext cx="4413887" cy="2328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27584" y="4653136"/>
            <a:ext cx="70567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Рисунок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-8.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Организация рабочего места монтажников  при монтаже: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— простеночных блоков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 — блоков-перемычек: </a:t>
            </a:r>
            <a:endParaRPr lang="ru-RU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— ящик с раствором; 2 — лопата; 3 — ведро с водой;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— метла; 5 — лом-лапа; 6 — стол-стремянка; 7 — кельма; 8 — ящик с ручным инструментом;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1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подштопка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10 — шнур-причалка; 11 — рейка-отвес; 12 — правило.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179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5791200" cy="683994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D1282E"/>
                </a:solidFill>
              </a:rPr>
              <a:t>2. Монтаж сборных стен</a:t>
            </a:r>
            <a:br>
              <a:rPr lang="ru-RU" sz="2000" dirty="0">
                <a:solidFill>
                  <a:srgbClr val="D1282E"/>
                </a:solidFill>
              </a:rPr>
            </a:br>
            <a:r>
              <a:rPr lang="ru-RU" sz="2000" dirty="0">
                <a:solidFill>
                  <a:srgbClr val="D1282E"/>
                </a:solidFill>
              </a:rPr>
              <a:t>монтаж </a:t>
            </a:r>
            <a:r>
              <a:rPr lang="ru-RU" sz="2000" dirty="0" smtClean="0">
                <a:solidFill>
                  <a:srgbClr val="D1282E"/>
                </a:solidFill>
              </a:rPr>
              <a:t>наружных стеновых блоков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96" y="738162"/>
            <a:ext cx="8568952" cy="4373563"/>
          </a:xfrm>
        </p:spPr>
        <p:txBody>
          <a:bodyPr/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Монтаж блоков </a:t>
            </a:r>
            <a:r>
              <a:rPr lang="ru-RU" sz="1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наружных стен. </a:t>
            </a:r>
            <a:endParaRPr lang="ru-RU" sz="1600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Разметка и закрепление осей и мест установки маячных блок рисками;</a:t>
            </a:r>
          </a:p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Фиксация </a:t>
            </a: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монтажного горизонта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(отметка низа возводимой конструкции)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марками из раствора и деревянных шашек.</a:t>
            </a:r>
          </a:p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разности монтажного горизонта и отметок нивелируемых точек определяется толщина горизонтального шва и устанавливается по 2 деревянные шашки под блок</a:t>
            </a: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0888"/>
            <a:ext cx="2901950" cy="318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1" r="64107" b="32460"/>
          <a:stretch>
            <a:fillRect/>
          </a:stretch>
        </p:blipFill>
        <p:spPr bwMode="auto">
          <a:xfrm>
            <a:off x="2882486" y="2420888"/>
            <a:ext cx="3076575" cy="31654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39" r="63910"/>
          <a:stretch>
            <a:fillRect/>
          </a:stretch>
        </p:blipFill>
        <p:spPr bwMode="auto">
          <a:xfrm>
            <a:off x="5959061" y="2416203"/>
            <a:ext cx="3105150" cy="31654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5608588"/>
            <a:ext cx="87129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Рисунок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-9.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Монтаж стенового маячного блока: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- наводка, б, в – выверка: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1 - ящик с	раствором; 2 — лопата; 3 — столик; 4 — ящик с инструментом; 5 и 6 — клинья; 7 — блок;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 — рейка-отвес;  9 — лом.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056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363272" cy="972026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D1282E"/>
                </a:solidFill>
              </a:rPr>
              <a:t>2. Монтаж сборных стен</a:t>
            </a:r>
            <a:br>
              <a:rPr lang="ru-RU" sz="1800" dirty="0">
                <a:solidFill>
                  <a:srgbClr val="D1282E"/>
                </a:solidFill>
              </a:rPr>
            </a:br>
            <a:r>
              <a:rPr lang="ru-RU" sz="1800" dirty="0">
                <a:solidFill>
                  <a:srgbClr val="D1282E"/>
                </a:solidFill>
              </a:rPr>
              <a:t>монтаж </a:t>
            </a:r>
            <a:r>
              <a:rPr lang="ru-RU" sz="1800" dirty="0" smtClean="0">
                <a:solidFill>
                  <a:srgbClr val="D1282E"/>
                </a:solidFill>
              </a:rPr>
              <a:t>подоконного, перемычного и </a:t>
            </a:r>
            <a:r>
              <a:rPr lang="ru-RU" sz="1800" dirty="0">
                <a:solidFill>
                  <a:srgbClr val="D1282E"/>
                </a:solidFill>
              </a:rPr>
              <a:t>карнизного </a:t>
            </a:r>
            <a:r>
              <a:rPr lang="ru-RU" sz="1800" dirty="0" smtClean="0">
                <a:solidFill>
                  <a:srgbClr val="D1282E"/>
                </a:solidFill>
              </a:rPr>
              <a:t>блоков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3"/>
            <a:ext cx="8208912" cy="1008112"/>
          </a:xfrm>
        </p:spPr>
        <p:txBody>
          <a:bodyPr/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Подоконные блоки монтируют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установки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простеночными и опускают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граням простеночных блоков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растворную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постель. Верх блока отмечают рисками.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916832"/>
            <a:ext cx="3017837" cy="198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778" y="1919120"/>
            <a:ext cx="2743200" cy="198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915688"/>
            <a:ext cx="2713037" cy="198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35930" y="3902086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Рисунок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-10.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Установка подоконного (а), перемычного (б) и карнизного (в) блоков: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— перекрытие; 2 — временное крепление; 3 — постоянное крепление.</a:t>
            </a:r>
            <a:endParaRPr lang="ru-RU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3174" y="4581128"/>
            <a:ext cx="82576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Рядовые блоки-перемычки 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устанавливают 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растворную постель. 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Выверяя 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шнуру-причалке, по размерам 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вертикальных и горизонтальных швов, по обрезам нижележащих блоков, отвесом с руки и правилом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Карнизные </a:t>
            </a:r>
            <a:r>
              <a:rPr lang="ru-RU" sz="1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блоки 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устанавливают 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такой же 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последовательности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Монтаж ведут с чердачного перекрытия. 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Шнур- причалку натягивают по внешней грани карниза. 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038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683994"/>
          </a:xfrm>
        </p:spPr>
        <p:txBody>
          <a:bodyPr/>
          <a:lstStyle/>
          <a:p>
            <a:r>
              <a:rPr lang="ru-RU" sz="1800" dirty="0">
                <a:solidFill>
                  <a:srgbClr val="D1282E"/>
                </a:solidFill>
              </a:rPr>
              <a:t>2. Монтаж сборных стен</a:t>
            </a:r>
            <a:br>
              <a:rPr lang="ru-RU" sz="1800" dirty="0">
                <a:solidFill>
                  <a:srgbClr val="D1282E"/>
                </a:solidFill>
              </a:rPr>
            </a:br>
            <a:r>
              <a:rPr lang="ru-RU" sz="1800" dirty="0">
                <a:solidFill>
                  <a:srgbClr val="D1282E"/>
                </a:solidFill>
              </a:rPr>
              <a:t>монтаж </a:t>
            </a:r>
            <a:r>
              <a:rPr lang="ru-RU" sz="1800" dirty="0" smtClean="0">
                <a:solidFill>
                  <a:srgbClr val="D1282E"/>
                </a:solidFill>
              </a:rPr>
              <a:t>внутренних </a:t>
            </a:r>
            <a:r>
              <a:rPr lang="ru-RU" sz="1800" dirty="0">
                <a:solidFill>
                  <a:srgbClr val="D1282E"/>
                </a:solidFill>
              </a:rPr>
              <a:t>стеновых блоков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56025"/>
            <a:ext cx="4178613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4" t="51923" r="2609"/>
          <a:stretch>
            <a:fillRect/>
          </a:stretch>
        </p:blipFill>
        <p:spPr bwMode="auto">
          <a:xfrm>
            <a:off x="4355976" y="1645007"/>
            <a:ext cx="4420617" cy="19838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3861048"/>
            <a:ext cx="87484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Рисунок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-11.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Установка вентиляционного блока: </a:t>
            </a:r>
          </a:p>
          <a:p>
            <a:pPr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а — расстилание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раствора и разравнивание его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кельмой по поверхности торца нижележащего блока; б —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строповка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блока; в — установка блока; г — выверка и прихватка сваркой блока: 1 — шаблон; 2 — блок; 3 — растворная постель; 4 — столик-стремянка; 5 — рейка-отвес.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762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756002"/>
          </a:xfrm>
        </p:spPr>
        <p:txBody>
          <a:bodyPr/>
          <a:lstStyle/>
          <a:p>
            <a:r>
              <a:rPr lang="ru-RU" sz="1800" dirty="0">
                <a:solidFill>
                  <a:srgbClr val="D1282E"/>
                </a:solidFill>
              </a:rPr>
              <a:t>2. Монтаж сборных стен</a:t>
            </a:r>
            <a:br>
              <a:rPr lang="ru-RU" sz="1800" dirty="0">
                <a:solidFill>
                  <a:srgbClr val="D1282E"/>
                </a:solidFill>
              </a:rPr>
            </a:br>
            <a:r>
              <a:rPr lang="ru-RU" sz="1800" dirty="0" smtClean="0">
                <a:solidFill>
                  <a:srgbClr val="D1282E"/>
                </a:solidFill>
              </a:rPr>
              <a:t>требования к качеству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0424" y="980728"/>
            <a:ext cx="7488832" cy="1944215"/>
          </a:xfrm>
        </p:spPr>
        <p:txBody>
          <a:bodyPr/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монтаже фундаментов и стен контролируют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правильность:</a:t>
            </a:r>
          </a:p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sz="1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Перевязки, толщину </a:t>
            </a:r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швов между </a:t>
            </a:r>
            <a:r>
              <a:rPr lang="ru-RU" sz="1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блоками. </a:t>
            </a:r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аполнение </a:t>
            </a:r>
            <a:r>
              <a:rPr lang="ru-RU" sz="1600" i="1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швов</a:t>
            </a:r>
            <a:r>
              <a:rPr lang="ru-RU" sz="1600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пазов </a:t>
            </a:r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между блоками; </a:t>
            </a:r>
          </a:p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вертикальность и прямолинейность поверхностей и углов стен; </a:t>
            </a:r>
          </a:p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правильность устройства деформационных швов; </a:t>
            </a:r>
          </a:p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качество </a:t>
            </a:r>
            <a:r>
              <a:rPr lang="ru-RU" sz="16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анкеровки</a:t>
            </a:r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конструкций. 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706158"/>
            <a:ext cx="5295456" cy="318903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5895190"/>
            <a:ext cx="79208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Рисунок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-12,а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б. Допускаемые отклонения (обозначены пунктирными линиями) при, возведении стен из крупных блоков: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— фундаментов;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б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— стен.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409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6512511" cy="1143000"/>
          </a:xfrm>
        </p:spPr>
        <p:txBody>
          <a:bodyPr/>
          <a:lstStyle/>
          <a:p>
            <a:pPr marL="0" lvl="0" indent="0" fontAlgn="base">
              <a:spcAft>
                <a:spcPct val="0"/>
              </a:spcAft>
              <a:defRPr/>
            </a:pPr>
            <a:r>
              <a:rPr lang="ru-RU" sz="2400" dirty="0" smtClean="0">
                <a:solidFill>
                  <a:srgbClr val="C00000"/>
                </a:solidFill>
                <a:effectLst/>
                <a:latin typeface="Times New Roman"/>
                <a:ea typeface="+mn-ea"/>
                <a:cs typeface="+mn-cs"/>
              </a:rPr>
              <a:t>Вопросы</a:t>
            </a:r>
            <a:r>
              <a:rPr lang="ru-RU" sz="2400" dirty="0">
                <a:solidFill>
                  <a:srgbClr val="C00000"/>
                </a:solidFill>
                <a:effectLst/>
                <a:latin typeface="Times New Roman"/>
                <a:ea typeface="+mn-ea"/>
                <a:cs typeface="+mn-cs"/>
              </a:rPr>
              <a:t/>
            </a:r>
            <a:br>
              <a:rPr lang="ru-RU" sz="2400" dirty="0">
                <a:solidFill>
                  <a:srgbClr val="C00000"/>
                </a:solidFill>
                <a:effectLst/>
                <a:latin typeface="Times New Roman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ru-RU" dirty="0" smtClean="0"/>
              <a:t>Монтаж </a:t>
            </a:r>
            <a:r>
              <a:rPr lang="ru-RU" dirty="0" smtClean="0"/>
              <a:t>сборных фундаментов</a:t>
            </a:r>
            <a:endParaRPr lang="ru-RU" dirty="0"/>
          </a:p>
          <a:p>
            <a:pPr marL="457200" indent="-457200">
              <a:buAutoNum type="arabicPeriod"/>
            </a:pPr>
            <a:r>
              <a:rPr lang="ru-RU" dirty="0" smtClean="0"/>
              <a:t>Монтаж </a:t>
            </a:r>
            <a:r>
              <a:rPr lang="ru-RU" dirty="0" smtClean="0"/>
              <a:t>сборных стен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5769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611986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1. Монтаж </a:t>
            </a:r>
            <a:r>
              <a:rPr lang="ru-RU" sz="2000" dirty="0" smtClean="0"/>
              <a:t>сборных </a:t>
            </a:r>
            <a:r>
              <a:rPr lang="ru-RU" sz="2000" dirty="0" smtClean="0"/>
              <a:t>фундаментов.</a:t>
            </a:r>
            <a:br>
              <a:rPr lang="ru-RU" sz="2000" dirty="0" smtClean="0"/>
            </a:br>
            <a:r>
              <a:rPr lang="ru-RU" sz="2000" dirty="0" smtClean="0"/>
              <a:t>Подготовка основания.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8"/>
            <a:ext cx="7355160" cy="1604392"/>
          </a:xfrm>
        </p:spPr>
        <p:txBody>
          <a:bodyPr>
            <a:normAutofit fontScale="85000" lnSpcReduction="20000"/>
          </a:bodyPr>
          <a:lstStyle/>
          <a:p>
            <a:pPr marL="285750" indent="-285750" algn="just">
              <a:buFontTx/>
              <a:buChar char="-"/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разгрузка доставленных на объект сборных элементов и складирование их в зоне монтажа (на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приобъектном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складе); 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разбивка осей фундаментов в подготовленном котловане; 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подготовка основания; 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установка (монтаж) фундаментов.</a:t>
            </a:r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1" r="4903" b="41710"/>
          <a:stretch>
            <a:fillRect/>
          </a:stretch>
        </p:blipFill>
        <p:spPr bwMode="auto">
          <a:xfrm>
            <a:off x="1907704" y="2924944"/>
            <a:ext cx="5029200" cy="2305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5445224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Рисунок -1,а. Подготовка основания</a:t>
            </a:r>
          </a:p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а – перенесение осей фундаментов на дно котлована: 1 – поперечная ось; </a:t>
            </a:r>
          </a:p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2 – продольная ось; 3 – обноска; 4 – штыри; 5 – шнур-причалка; 6 – отвес.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10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75600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D1282E"/>
                </a:solidFill>
              </a:rPr>
              <a:t>1. монтаж </a:t>
            </a:r>
            <a:r>
              <a:rPr lang="ru-RU" sz="2000" dirty="0">
                <a:solidFill>
                  <a:srgbClr val="D1282E"/>
                </a:solidFill>
              </a:rPr>
              <a:t>сборных </a:t>
            </a:r>
            <a:r>
              <a:rPr lang="ru-RU" sz="2000" dirty="0" smtClean="0">
                <a:solidFill>
                  <a:srgbClr val="D1282E"/>
                </a:solidFill>
              </a:rPr>
              <a:t>фундаментов.</a:t>
            </a:r>
            <a:br>
              <a:rPr lang="ru-RU" sz="2000" dirty="0" smtClean="0">
                <a:solidFill>
                  <a:srgbClr val="D1282E"/>
                </a:solidFill>
              </a:rPr>
            </a:br>
            <a:r>
              <a:rPr lang="ru-RU" sz="2000" dirty="0" smtClean="0">
                <a:solidFill>
                  <a:srgbClr val="D1282E"/>
                </a:solidFill>
              </a:rPr>
              <a:t>Подготовка основания.</a:t>
            </a:r>
            <a:endParaRPr lang="ru-RU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8" t="60362" r="6079"/>
          <a:stretch>
            <a:fillRect/>
          </a:stretch>
        </p:blipFill>
        <p:spPr bwMode="auto">
          <a:xfrm>
            <a:off x="827584" y="1844824"/>
            <a:ext cx="6466421" cy="21602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87624" y="4197333"/>
            <a:ext cx="66602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Рисунок -1,б.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Подготовка основания.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 – проверка горизонтальности основания: 7 – контрольные визирки; 8 – переносная визирка; 9 – колышки; 10 – песчаное основание.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121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6635080" cy="828010"/>
          </a:xfrm>
        </p:spPr>
        <p:txBody>
          <a:bodyPr/>
          <a:lstStyle/>
          <a:p>
            <a:r>
              <a:rPr lang="ru-RU" sz="2000" dirty="0" smtClean="0">
                <a:solidFill>
                  <a:srgbClr val="D1282E"/>
                </a:solidFill>
              </a:rPr>
              <a:t>1. Монтаж </a:t>
            </a:r>
            <a:r>
              <a:rPr lang="ru-RU" sz="2000" dirty="0">
                <a:solidFill>
                  <a:srgbClr val="D1282E"/>
                </a:solidFill>
              </a:rPr>
              <a:t>сборных </a:t>
            </a:r>
            <a:r>
              <a:rPr lang="ru-RU" sz="2000" dirty="0" smtClean="0">
                <a:solidFill>
                  <a:srgbClr val="D1282E"/>
                </a:solidFill>
              </a:rPr>
              <a:t>фундаментов.</a:t>
            </a:r>
            <a:br>
              <a:rPr lang="ru-RU" sz="2000" dirty="0" smtClean="0">
                <a:solidFill>
                  <a:srgbClr val="D1282E"/>
                </a:solidFill>
              </a:rPr>
            </a:br>
            <a:r>
              <a:rPr lang="ru-RU" sz="2000" dirty="0" err="1" smtClean="0">
                <a:solidFill>
                  <a:srgbClr val="D1282E"/>
                </a:solidFill>
              </a:rPr>
              <a:t>Строповка</a:t>
            </a:r>
            <a:r>
              <a:rPr lang="ru-RU" sz="2000" dirty="0" smtClean="0">
                <a:solidFill>
                  <a:srgbClr val="D1282E"/>
                </a:solidFill>
              </a:rPr>
              <a:t> элементов фундамента.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3" t="3640" b="10936"/>
          <a:stretch/>
        </p:blipFill>
        <p:spPr bwMode="auto">
          <a:xfrm>
            <a:off x="971600" y="1642472"/>
            <a:ext cx="6999698" cy="3880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39552" y="5805264"/>
            <a:ext cx="7620000" cy="629569"/>
          </a:xfrm>
        </p:spPr>
        <p:txBody>
          <a:bodyPr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Рисунок 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-2.</a:t>
            </a:r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Строповка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элементов фундамента.</a:t>
            </a:r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11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82801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D1282E"/>
                </a:solidFill>
              </a:rPr>
              <a:t>1. Монтаж </a:t>
            </a:r>
            <a:r>
              <a:rPr lang="ru-RU" sz="2000" dirty="0">
                <a:solidFill>
                  <a:srgbClr val="D1282E"/>
                </a:solidFill>
              </a:rPr>
              <a:t>сборных </a:t>
            </a:r>
            <a:r>
              <a:rPr lang="ru-RU" sz="2000" dirty="0" smtClean="0">
                <a:solidFill>
                  <a:srgbClr val="D1282E"/>
                </a:solidFill>
              </a:rPr>
              <a:t>фундаментов.</a:t>
            </a:r>
            <a:br>
              <a:rPr lang="ru-RU" sz="2000" dirty="0" smtClean="0">
                <a:solidFill>
                  <a:srgbClr val="D1282E"/>
                </a:solidFill>
              </a:rPr>
            </a:br>
            <a:r>
              <a:rPr lang="ru-RU" sz="2000" dirty="0" smtClean="0">
                <a:solidFill>
                  <a:srgbClr val="D1282E"/>
                </a:solidFill>
              </a:rPr>
              <a:t>Монтаж фундаментных блоков.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4941168"/>
            <a:ext cx="3744416" cy="1440160"/>
          </a:xfrm>
        </p:spPr>
        <p:txBody>
          <a:bodyPr>
            <a:norm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Рисунок 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-3,а</a:t>
            </a:r>
            <a:r>
              <a:rPr lang="ru-RU" sz="1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Монтаж фундаментных блоков: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— ленточных фундаментов: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 — маячные блоки; 2 — шнур- причалка; 3 — строп. </a:t>
            </a:r>
            <a:endParaRPr lang="ru-RU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5" t="17863" r="5264"/>
          <a:stretch>
            <a:fillRect/>
          </a:stretch>
        </p:blipFill>
        <p:spPr bwMode="auto">
          <a:xfrm>
            <a:off x="4932040" y="1484784"/>
            <a:ext cx="3343359" cy="504056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2" y="1793117"/>
            <a:ext cx="4824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dirty="0" smtClean="0"/>
              <a:t>Монтаж маячных блоков</a:t>
            </a:r>
          </a:p>
          <a:p>
            <a:pPr marL="342900" indent="-342900">
              <a:buAutoNum type="arabicParenR"/>
            </a:pPr>
            <a:r>
              <a:rPr lang="ru-RU" dirty="0" smtClean="0"/>
              <a:t>Поднятие шнура-причалки до уровня верхнего наружного ребра</a:t>
            </a:r>
          </a:p>
          <a:p>
            <a:pPr marL="342900" indent="-342900">
              <a:buAutoNum type="arabicParenR"/>
            </a:pPr>
            <a:r>
              <a:rPr lang="ru-RU" smtClean="0"/>
              <a:t>Монтаж промежуточных </a:t>
            </a:r>
            <a:r>
              <a:rPr lang="ru-RU" dirty="0" smtClean="0"/>
              <a:t>блоков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4718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79"/>
            <a:ext cx="5791200" cy="829733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D1282E"/>
                </a:solidFill>
              </a:rPr>
              <a:t>1. Монтаж </a:t>
            </a:r>
            <a:r>
              <a:rPr lang="ru-RU" sz="2000" dirty="0">
                <a:solidFill>
                  <a:srgbClr val="D1282E"/>
                </a:solidFill>
              </a:rPr>
              <a:t>сборных </a:t>
            </a:r>
            <a:r>
              <a:rPr lang="ru-RU" sz="2000" dirty="0" smtClean="0">
                <a:solidFill>
                  <a:srgbClr val="D1282E"/>
                </a:solidFill>
              </a:rPr>
              <a:t>фундаментов</a:t>
            </a:r>
            <a:br>
              <a:rPr lang="ru-RU" sz="2000" dirty="0" smtClean="0">
                <a:solidFill>
                  <a:srgbClr val="D1282E"/>
                </a:solidFill>
              </a:rPr>
            </a:br>
            <a:r>
              <a:rPr lang="ru-RU" sz="2000" dirty="0" smtClean="0">
                <a:solidFill>
                  <a:srgbClr val="D1282E"/>
                </a:solidFill>
              </a:rPr>
              <a:t>монтаж фундаментов под колонны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8654" y="6361968"/>
            <a:ext cx="4978896" cy="333802"/>
          </a:xfrm>
        </p:spPr>
        <p:txBody>
          <a:bodyPr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Рисунок 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-3,б</a:t>
            </a:r>
            <a:r>
              <a:rPr lang="ru-RU" sz="1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Монтаж фундаментных 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блоков по колонны</a:t>
            </a:r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https://gbi-glav.ru/wp-content/uploads/5/b/4/5b4d3b32c75f9847b5a4818701a92c3e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9" t="2160" b="8721"/>
          <a:stretch/>
        </p:blipFill>
        <p:spPr bwMode="auto">
          <a:xfrm>
            <a:off x="818950" y="1268760"/>
            <a:ext cx="7318304" cy="5093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77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75600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D1282E"/>
                </a:solidFill>
              </a:rPr>
              <a:t>2. Монтаж </a:t>
            </a:r>
            <a:r>
              <a:rPr lang="ru-RU" sz="2000" dirty="0">
                <a:solidFill>
                  <a:srgbClr val="D1282E"/>
                </a:solidFill>
              </a:rPr>
              <a:t>сборных </a:t>
            </a:r>
            <a:r>
              <a:rPr lang="ru-RU" sz="2000" dirty="0" smtClean="0">
                <a:solidFill>
                  <a:srgbClr val="D1282E"/>
                </a:solidFill>
              </a:rPr>
              <a:t>стен</a:t>
            </a:r>
            <a:br>
              <a:rPr lang="ru-RU" sz="2000" dirty="0" smtClean="0">
                <a:solidFill>
                  <a:srgbClr val="D1282E"/>
                </a:solidFill>
              </a:rPr>
            </a:br>
            <a:r>
              <a:rPr lang="ru-RU" sz="2000" dirty="0" smtClean="0">
                <a:solidFill>
                  <a:srgbClr val="D1282E"/>
                </a:solidFill>
              </a:rPr>
              <a:t>монтаж стен подвала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8975" y="1124744"/>
            <a:ext cx="7620000" cy="4373563"/>
          </a:xfrm>
        </p:spPr>
        <p:txBody>
          <a:bodyPr/>
          <a:lstStyle/>
          <a:p>
            <a:r>
              <a:rPr lang="ru-RU" sz="1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качестве изоляции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расстилают два слоя рулонного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материала, в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зависимости от указаний проекта — слой </a:t>
            </a:r>
            <a:r>
              <a:rPr lang="ru-RU" sz="1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раствора толщиной 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20...30 мм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очищенной поверхности фундаментов. </a:t>
            </a:r>
            <a:r>
              <a:rPr lang="ru-RU" sz="1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Он одновременно служит выравнивающим слоем.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60848"/>
            <a:ext cx="7231063" cy="399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6059761"/>
            <a:ext cx="590465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Рисунок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-4.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Монтаж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стен подвала</a:t>
            </a:r>
            <a:endParaRPr lang="ru-RU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748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828010"/>
          </a:xfrm>
        </p:spPr>
        <p:txBody>
          <a:bodyPr/>
          <a:lstStyle/>
          <a:p>
            <a:r>
              <a:rPr lang="ru-RU" sz="2000" dirty="0">
                <a:solidFill>
                  <a:srgbClr val="D1282E"/>
                </a:solidFill>
              </a:rPr>
              <a:t>2. Монтаж сборных стен</a:t>
            </a:r>
            <a:br>
              <a:rPr lang="ru-RU" sz="2000" dirty="0">
                <a:solidFill>
                  <a:srgbClr val="D1282E"/>
                </a:solidFill>
              </a:rPr>
            </a:br>
            <a:r>
              <a:rPr lang="ru-RU" sz="2000" dirty="0">
                <a:solidFill>
                  <a:srgbClr val="D1282E"/>
                </a:solidFill>
              </a:rPr>
              <a:t>монтаж стен </a:t>
            </a:r>
            <a:r>
              <a:rPr lang="ru-RU" sz="2000" dirty="0" smtClean="0">
                <a:solidFill>
                  <a:srgbClr val="D1282E"/>
                </a:solidFill>
              </a:rPr>
              <a:t>подвала</a:t>
            </a:r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086"/>
          <a:stretch>
            <a:fillRect/>
          </a:stretch>
        </p:blipFill>
        <p:spPr bwMode="auto">
          <a:xfrm>
            <a:off x="395537" y="1268761"/>
            <a:ext cx="3637126" cy="2376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80892" y="3965179"/>
            <a:ext cx="381642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Рисунок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-5,а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б. Монтаж блоков стен подвала: </a:t>
            </a:r>
          </a:p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а — натягивание шнура-причалки с помощью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скобы, по маячным блокам;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б — опускание блока на растворную постель;</a:t>
            </a:r>
          </a:p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-  перемещение блока при выверке.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22" b="30688"/>
          <a:stretch>
            <a:fillRect/>
          </a:stretch>
        </p:blipFill>
        <p:spPr bwMode="auto">
          <a:xfrm>
            <a:off x="4499992" y="1268760"/>
            <a:ext cx="3578225" cy="23034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0" t="71039" r="7353"/>
          <a:stretch>
            <a:fillRect/>
          </a:stretch>
        </p:blipFill>
        <p:spPr bwMode="auto">
          <a:xfrm>
            <a:off x="467544" y="3824735"/>
            <a:ext cx="3413125" cy="25892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08596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207</TotalTime>
  <Words>775</Words>
  <Application>Microsoft Office PowerPoint</Application>
  <PresentationFormat>Экран (4:3)</PresentationFormat>
  <Paragraphs>74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Главная</vt:lpstr>
      <vt:lpstr>МОНТАЖ ФУНДАМЕНТОВ И СТЕН   </vt:lpstr>
      <vt:lpstr>Вопросы </vt:lpstr>
      <vt:lpstr>1. Монтаж сборных фундаментов. Подготовка основания.</vt:lpstr>
      <vt:lpstr>1. монтаж сборных фундаментов. Подготовка основания.</vt:lpstr>
      <vt:lpstr>1. Монтаж сборных фундаментов. Строповка элементов фундамента.</vt:lpstr>
      <vt:lpstr>1. Монтаж сборных фундаментов. Монтаж фундаментных блоков.</vt:lpstr>
      <vt:lpstr>1. Монтаж сборных фундаментов монтаж фундаментов под колонны</vt:lpstr>
      <vt:lpstr>2. Монтаж сборных стен монтаж стен подвала</vt:lpstr>
      <vt:lpstr>2. Монтаж сборных стен монтаж стен подвала</vt:lpstr>
      <vt:lpstr>2. Монтаж сборных стен Стены из крупноразмерных блоков</vt:lpstr>
      <vt:lpstr>2. Монтаж сборных стен транспортировка стеновых блоков</vt:lpstr>
      <vt:lpstr>2. Монтаж сборных стен организация рабочего места монтажников</vt:lpstr>
      <vt:lpstr>2. Монтаж сборных стен монтаж наружных стеновых блоков</vt:lpstr>
      <vt:lpstr>2. Монтаж сборных стен монтаж подоконного, перемычного и карнизного блоков</vt:lpstr>
      <vt:lpstr>2. Монтаж сборных стен монтаж внутренних стеновых блоков</vt:lpstr>
      <vt:lpstr>2. Монтаж сборных стен требования к качеству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МОНТАЖ ФУНДАМЕНТОВ И СТЕН</dc:title>
  <dc:creator>User</dc:creator>
  <cp:lastModifiedBy>User</cp:lastModifiedBy>
  <cp:revision>28</cp:revision>
  <dcterms:created xsi:type="dcterms:W3CDTF">2023-10-10T12:31:32Z</dcterms:created>
  <dcterms:modified xsi:type="dcterms:W3CDTF">2023-10-13T14:34:31Z</dcterms:modified>
</cp:coreProperties>
</file>